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66" r:id="rId2"/>
    <p:sldId id="258" r:id="rId3"/>
    <p:sldId id="259" r:id="rId4"/>
    <p:sldId id="335" r:id="rId5"/>
    <p:sldId id="268" r:id="rId6"/>
    <p:sldId id="309" r:id="rId7"/>
    <p:sldId id="287" r:id="rId8"/>
    <p:sldId id="288" r:id="rId9"/>
    <p:sldId id="351" r:id="rId10"/>
    <p:sldId id="308" r:id="rId11"/>
    <p:sldId id="367" r:id="rId12"/>
    <p:sldId id="356" r:id="rId13"/>
    <p:sldId id="342" r:id="rId14"/>
    <p:sldId id="277" r:id="rId15"/>
    <p:sldId id="361" r:id="rId16"/>
    <p:sldId id="368" r:id="rId17"/>
    <p:sldId id="369" r:id="rId18"/>
    <p:sldId id="371" r:id="rId19"/>
    <p:sldId id="276" r:id="rId20"/>
    <p:sldId id="275" r:id="rId21"/>
    <p:sldId id="336" r:id="rId22"/>
    <p:sldId id="279" r:id="rId23"/>
    <p:sldId id="280" r:id="rId24"/>
    <p:sldId id="362" r:id="rId25"/>
    <p:sldId id="338" r:id="rId26"/>
    <p:sldId id="281" r:id="rId27"/>
    <p:sldId id="373" r:id="rId28"/>
    <p:sldId id="344" r:id="rId29"/>
    <p:sldId id="377" r:id="rId30"/>
    <p:sldId id="379" r:id="rId31"/>
    <p:sldId id="382" r:id="rId32"/>
    <p:sldId id="346" r:id="rId33"/>
    <p:sldId id="349" r:id="rId34"/>
    <p:sldId id="348" r:id="rId35"/>
    <p:sldId id="383" r:id="rId36"/>
    <p:sldId id="289" r:id="rId37"/>
    <p:sldId id="299" r:id="rId38"/>
    <p:sldId id="389" r:id="rId39"/>
    <p:sldId id="388" r:id="rId40"/>
    <p:sldId id="320" r:id="rId41"/>
    <p:sldId id="322" r:id="rId42"/>
    <p:sldId id="324" r:id="rId43"/>
    <p:sldId id="326" r:id="rId44"/>
    <p:sldId id="328" r:id="rId45"/>
    <p:sldId id="330" r:id="rId46"/>
    <p:sldId id="387" r:id="rId47"/>
    <p:sldId id="341" r:id="rId48"/>
    <p:sldId id="303" r:id="rId49"/>
    <p:sldId id="304" r:id="rId50"/>
    <p:sldId id="307" r:id="rId51"/>
    <p:sldId id="350" r:id="rId52"/>
    <p:sldId id="391" r:id="rId5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4400" u="sng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003300"/>
    <a:srgbClr val="0000CC"/>
    <a:srgbClr val="FFFF00"/>
    <a:srgbClr val="FF0000"/>
    <a:srgbClr val="000099"/>
    <a:srgbClr val="993300"/>
    <a:srgbClr val="00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742" autoAdjust="0"/>
    <p:restoredTop sz="92599" autoAdjust="0"/>
  </p:normalViewPr>
  <p:slideViewPr>
    <p:cSldViewPr>
      <p:cViewPr varScale="1">
        <p:scale>
          <a:sx n="67" d="100"/>
          <a:sy n="67" d="100"/>
        </p:scale>
        <p:origin x="-134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9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3619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19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19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19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19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620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21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3621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36212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6213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6214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FDCD22-9DA0-4037-A8BB-998F137096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436ED-2A39-40EE-8B01-B3218AEAEB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626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E58EC-8731-4EAB-8937-E027413877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072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28CDC-680C-4C48-88F0-BAE38180B1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749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EC89B-5095-49C0-8172-81C465638C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09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CDFD5-B648-4C6C-A47C-1F5D88FFA29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824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E772C-0981-4322-891A-A748BFF000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508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DA8D7-5F0B-493F-BEBC-38118135CB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036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0653A-ABCE-4E9F-8717-D22DAEC9277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082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FADF0-7921-4BE5-B1B7-540D4927485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415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46F58-9FD1-49BA-84D3-F8F5B28011F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8668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5B0CD40-04D0-4228-9496-DE6FCCB2CD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8812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3187A94-2B82-44B3-9E6C-8B3461C69D5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84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35171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2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4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5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6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7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8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79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0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1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2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3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4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5185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518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518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3518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3518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5F93BFE-78AE-4342-926E-348F22F11C2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51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229600" cy="1139825"/>
          </a:xfrm>
        </p:spPr>
        <p:txBody>
          <a:bodyPr/>
          <a:lstStyle/>
          <a:p>
            <a:r>
              <a:rPr lang="ru-RU" sz="5400" b="1">
                <a:solidFill>
                  <a:srgbClr val="993300"/>
                </a:solidFill>
                <a:latin typeface="Verdana" pitchFamily="34" charset="0"/>
              </a:rPr>
              <a:t>В гостях у зимующих птиц</a:t>
            </a: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3471863" y="26511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ru-RU" sz="1800" u="none">
              <a:solidFill>
                <a:schemeClr val="tx1"/>
              </a:solidFill>
              <a:effectLst/>
            </a:endParaRPr>
          </a:p>
        </p:txBody>
      </p:sp>
      <p:pic>
        <p:nvPicPr>
          <p:cNvPr id="146438" name="Picture 6" descr="art82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45889">
            <a:off x="6732588" y="1989138"/>
            <a:ext cx="1944687" cy="1768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5703888" y="29400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ru-RU" sz="1800" u="none">
              <a:solidFill>
                <a:schemeClr val="tx1"/>
              </a:solidFill>
              <a:effectLst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4335463" y="33004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ru-RU" sz="1800" u="none">
              <a:solidFill>
                <a:schemeClr val="tx1"/>
              </a:solidFill>
              <a:effectLst/>
            </a:endParaRPr>
          </a:p>
        </p:txBody>
      </p:sp>
      <p:pic>
        <p:nvPicPr>
          <p:cNvPr id="146442" name="Picture 10" descr="bombycilla_garrulus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2420938"/>
            <a:ext cx="3959225" cy="2881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3" name="Picture 11" descr="lo_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365625"/>
            <a:ext cx="2657475" cy="2001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6" name="Picture 14" descr="щего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4437063"/>
            <a:ext cx="3025775" cy="223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7" name="Picture 15" descr="дяте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1944688" cy="1727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827088" y="3933825"/>
            <a:ext cx="80645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b="1" u="none" dirty="0">
                <a:solidFill>
                  <a:srgbClr val="000066"/>
                </a:solidFill>
                <a:effectLst/>
                <a:latin typeface="Bookman Old Style" pitchFamily="18" charset="0"/>
              </a:rPr>
              <a:t>	</a:t>
            </a: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Улетели птичьи стаи</a:t>
            </a:r>
          </a:p>
          <a:p>
            <a:pPr algn="l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Лес в сугробах до ветвей. </a:t>
            </a:r>
          </a:p>
          <a:p>
            <a:pPr algn="l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Вот тогда мы и дождались</a:t>
            </a:r>
          </a:p>
          <a:p>
            <a:pPr algn="l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Наших северных гостей.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1403350" y="3573463"/>
            <a:ext cx="7416800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u="none" dirty="0">
                <a:solidFill>
                  <a:srgbClr val="000066"/>
                </a:solidFill>
                <a:effectLst/>
                <a:latin typeface="Bookman Old Style" pitchFamily="18" charset="0"/>
              </a:rPr>
              <a:t>	</a:t>
            </a: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Зимний лес не спит, а дремлет,</a:t>
            </a:r>
          </a:p>
          <a:p>
            <a:pPr algn="just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Серебром окутан весь.    </a:t>
            </a:r>
          </a:p>
          <a:p>
            <a:pPr algn="just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	Не покинув эту землю, </a:t>
            </a:r>
          </a:p>
          <a:p>
            <a:pPr algn="just">
              <a:spcBef>
                <a:spcPct val="50000"/>
              </a:spcBef>
            </a:pPr>
            <a:r>
              <a:rPr lang="ru-RU" sz="28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Много птиц осталось здесь</a:t>
            </a:r>
            <a:r>
              <a:rPr lang="ru-RU" sz="3400" b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561975"/>
          </a:xfrm>
        </p:spPr>
        <p:txBody>
          <a:bodyPr lIns="0" rIns="0" bIns="0" anchor="b" anchorCtr="0">
            <a:noAutofit/>
          </a:bodyPr>
          <a:lstStyle/>
          <a:p>
            <a:r>
              <a:rPr lang="ru-RU" b="1">
                <a:solidFill>
                  <a:srgbClr val="993300"/>
                </a:solidFill>
                <a:latin typeface="Verdana" pitchFamily="34" charset="0"/>
              </a:rPr>
              <a:t>Зимующие птицы России</a:t>
            </a:r>
          </a:p>
        </p:txBody>
      </p:sp>
      <p:pic>
        <p:nvPicPr>
          <p:cNvPr id="5" name="Содержимое 4" descr="birdwin1.jp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188" y="1196975"/>
            <a:ext cx="3816350" cy="5403850"/>
          </a:xfrm>
        </p:spPr>
      </p:pic>
      <p:pic>
        <p:nvPicPr>
          <p:cNvPr id="6" name="Содержимое 5" descr="birdwin2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1196975"/>
            <a:ext cx="3781425" cy="535463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Птицы на кормушках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Зимующие птицы нашего края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 lvl="1" algn="just">
              <a:buFontTx/>
              <a:buNone/>
            </a:pPr>
            <a:r>
              <a:rPr lang="ru-RU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 все птицы улетают в теплые края, те, которые проводят зиму с нами называются </a:t>
            </a:r>
          </a:p>
          <a:p>
            <a:pPr lvl="1" algn="just">
              <a:buFontTx/>
              <a:buNone/>
            </a:pPr>
            <a:r>
              <a:rPr lang="ru-RU" sz="4000" dirty="0">
                <a:solidFill>
                  <a:srgbClr val="0099FF"/>
                </a:solidFill>
                <a:latin typeface="Times New Roman" pitchFamily="18" charset="0"/>
                <a:cs typeface="Times New Roman" pitchFamily="18" charset="0"/>
              </a:rPr>
              <a:t>        зимующими</a:t>
            </a:r>
          </a:p>
        </p:txBody>
      </p:sp>
      <p:pic>
        <p:nvPicPr>
          <p:cNvPr id="196612" name="Picture 4" descr="41-26-02+_resi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2505075" cy="1670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613" name="Picture 5" descr="сверистель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25" y="3716338"/>
            <a:ext cx="2057400" cy="2508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615" name="Picture 7" descr="щщщщ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275" y="45085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115888"/>
            <a:ext cx="8229600" cy="836612"/>
          </a:xfrm>
        </p:spPr>
        <p:txBody>
          <a:bodyPr/>
          <a:lstStyle/>
          <a:p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Посмотрите и скажите, кого вы здесь видите?</a:t>
            </a:r>
          </a:p>
        </p:txBody>
      </p:sp>
      <p:pic>
        <p:nvPicPr>
          <p:cNvPr id="172035" name="Picture 3" descr="ворона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005263"/>
            <a:ext cx="4643438" cy="2852737"/>
          </a:xfrm>
        </p:spPr>
      </p:pic>
      <p:pic>
        <p:nvPicPr>
          <p:cNvPr id="172036" name="Picture 4" descr="голуби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3438" y="3789363"/>
            <a:ext cx="4500562" cy="3068637"/>
          </a:xfrm>
        </p:spPr>
      </p:pic>
      <p:pic>
        <p:nvPicPr>
          <p:cNvPr id="172037" name="Picture 5" descr="снегири и рябин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3438" y="981075"/>
            <a:ext cx="4500562" cy="2879725"/>
          </a:xfrm>
        </p:spPr>
      </p:pic>
      <p:pic>
        <p:nvPicPr>
          <p:cNvPr id="172038" name="Picture 6" descr="гал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4679950" cy="306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3059" name="Picture 3" descr="сорока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708400" cy="3716338"/>
          </a:xfrm>
        </p:spPr>
      </p:pic>
      <p:pic>
        <p:nvPicPr>
          <p:cNvPr id="173060" name="Picture 4" descr="дятел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3357563"/>
            <a:ext cx="4572000" cy="3500437"/>
          </a:xfrm>
        </p:spPr>
      </p:pic>
      <p:pic>
        <p:nvPicPr>
          <p:cNvPr id="173061" name="Picture 5" descr="воробьи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8400" y="0"/>
            <a:ext cx="5435600" cy="3357563"/>
          </a:xfrm>
        </p:spPr>
      </p:pic>
      <p:pic>
        <p:nvPicPr>
          <p:cNvPr id="173062" name="Picture 6" descr="Синица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6338"/>
            <a:ext cx="4572000" cy="31416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3716" name="Picture 4" descr="щего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4176712" cy="3455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3717" name="Picture 5" descr="85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9950" y="260350"/>
            <a:ext cx="4464050" cy="3455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3718" name="Picture 6" descr="чечет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3933825"/>
            <a:ext cx="4067175" cy="2724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3721" name="Picture 9" descr="зеленуш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4070350" cy="2592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7751762" cy="1065212"/>
          </a:xfrm>
        </p:spPr>
        <p:txBody>
          <a:bodyPr anchorCtr="0"/>
          <a:lstStyle/>
          <a:p>
            <a:endParaRPr lang="ru-RU" sz="4000">
              <a:solidFill>
                <a:schemeClr val="accent2"/>
              </a:solidFill>
            </a:endParaRPr>
          </a:p>
        </p:txBody>
      </p:sp>
      <p:pic>
        <p:nvPicPr>
          <p:cNvPr id="195595" name="Picture 11" descr="iCAQ40G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333375"/>
            <a:ext cx="3890963" cy="2663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597" name="Picture 13" descr="iCA0I5C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4392613" cy="27352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601" name="Picture 17" descr="чиж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3141663"/>
            <a:ext cx="3168650" cy="3167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602" name="Picture 18" descr="sinica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3141663"/>
            <a:ext cx="5238750" cy="323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algn="l"/>
            <a:r>
              <a:rPr lang="ru-RU" sz="4800" b="1" dirty="0">
                <a:solidFill>
                  <a:srgbClr val="993300"/>
                </a:solidFill>
                <a:effectLst/>
                <a:latin typeface="Times New Roman" pitchFamily="18" charset="0"/>
                <a:cs typeface="Times New Roman" pitchFamily="18" charset="0"/>
              </a:rPr>
              <a:t>ВОРОБЕЙ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268413"/>
            <a:ext cx="5975350" cy="481806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solidFill>
                  <a:srgbClr val="000099"/>
                </a:solidFill>
                <a:effectLst/>
              </a:rPr>
              <a:t>	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Это маленькая подвижная птичка с округлой головой, короткой шеей, короткими и округлыми крыльями. Клюв твердый, к концу заостренный. Когда им холодно, они прячут лапки в пушистое оперение своего брюшка. Они постоянно охорашиваются, охотно купаются в снегу. Знаете ли вы, что воробей назван так давным-давно за то, что стаи полевых воробьев могли опустошить огромные поля. Люди, разгоняя стаи этих маленьких птичек, кричали: «Вора бей». Так и остались они воробьями, хотя давно уже ничего не опустошают</a:t>
            </a:r>
          </a:p>
        </p:txBody>
      </p:sp>
      <p:pic>
        <p:nvPicPr>
          <p:cNvPr id="266245" name="Picture 5" descr="вор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005263"/>
            <a:ext cx="2078038" cy="2087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46" name="Picture 6" descr="в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244951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47" name="Picture 7" descr="вро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188913"/>
            <a:ext cx="1728788" cy="107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ДОМОВОЙ ВОРОБЕЙ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2932" name="Picture 4" descr="домовой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196975"/>
            <a:ext cx="8137525" cy="5400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algn="l"/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ПОЛЕВОЙ ВОРОБЕЙ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4502" name="Picture 6" descr="полев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268413"/>
            <a:ext cx="8280400" cy="5400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29600" cy="1223962"/>
          </a:xfrm>
        </p:spPr>
        <p:txBody>
          <a:bodyPr anchorCtr="0"/>
          <a:lstStyle/>
          <a:p>
            <a:r>
              <a:rPr lang="ru-RU" dirty="0"/>
              <a:t>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БОЛЬШАЯ СИНИЦА</a:t>
            </a:r>
          </a:p>
        </p:txBody>
      </p:sp>
      <p:pic>
        <p:nvPicPr>
          <p:cNvPr id="159747" name="Picture 9" descr="E:\Работа\Портфолио мой\соц. проекты\Покормите птиц зимой\фото\pticy--150x15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2276475"/>
            <a:ext cx="3494088" cy="3722688"/>
          </a:xfrm>
        </p:spPr>
      </p:pic>
      <p:sp>
        <p:nvSpPr>
          <p:cNvPr id="159748" name="Прямоугольник 4"/>
          <p:cNvSpPr>
            <a:spLocks noChangeArrowheads="1"/>
          </p:cNvSpPr>
          <p:nvPr/>
        </p:nvSpPr>
        <p:spPr bwMode="auto">
          <a:xfrm>
            <a:off x="3851275" y="1268413"/>
            <a:ext cx="5078413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1600" u="none" dirty="0">
                <a:solidFill>
                  <a:schemeClr val="tx1"/>
                </a:solidFill>
                <a:effectLst/>
                <a:latin typeface="Franklin Gothic Book" pitchFamily="34" charset="0"/>
                <a:cs typeface="Arial" charset="0"/>
              </a:rPr>
              <a:t>                                                             </a:t>
            </a:r>
          </a:p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Большая синица - </a:t>
            </a:r>
          </a:p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красивая птица. У нее на голове черная шапочка, щеки белые, на горле черная полоса –</a:t>
            </a:r>
            <a:r>
              <a:rPr lang="ru-RU" sz="20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галстучек</a:t>
            </a:r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 Крылья и хвост серые, спина желто-зеленая, а брюшко желтое. Точно живые цветы, с веселым писком и свистом пролетают синицы. Бойко перескакивают они с сучка на сучок. Летом они питаются насекомыми, а зимой подбирают любые зернышки. Название они получили из-за синих перьев на теле.</a:t>
            </a:r>
          </a:p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СИНИЦА ХОХЛАТАЯ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9076" name="Picture 4" descr="син хохлат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1341438"/>
            <a:ext cx="6840538" cy="5110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78" name="Picture 6" descr="iCA1231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437063"/>
            <a:ext cx="2019300" cy="1943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79" name="Picture 7" descr="iCARCS9Z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1944687" cy="2305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726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ru-RU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ГАИЧКА БУРОГОЛОВАЯ</a:t>
            </a:r>
          </a:p>
        </p:txBody>
      </p:sp>
      <p:pic>
        <p:nvPicPr>
          <p:cNvPr id="267270" name="Picture 6" descr="гаи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8713787" cy="52562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ЛАЗОРЕВКА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8292" name="Picture 4" descr="лазоревка"/>
          <p:cNvPicPr>
            <a:picLocks noChangeAspect="1" noChangeArrowheads="1"/>
          </p:cNvPicPr>
          <p:nvPr/>
        </p:nvPicPr>
        <p:blipFill>
          <a:blip r:embed="rId2">
            <a:lum bright="4000"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8280400" cy="5184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990600"/>
          </a:xfrm>
        </p:spPr>
        <p:txBody>
          <a:bodyPr anchorCtr="0"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	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СОРОКА</a:t>
            </a:r>
          </a:p>
        </p:txBody>
      </p:sp>
      <p:pic>
        <p:nvPicPr>
          <p:cNvPr id="270339" name="Picture 4" descr="E:\Работа\Портфолио мой\соц. проекты\Покормите птиц зимой\фото\images (5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1196975"/>
            <a:ext cx="3606800" cy="4464050"/>
          </a:xfrm>
        </p:spPr>
      </p:pic>
      <p:sp>
        <p:nvSpPr>
          <p:cNvPr id="270340" name="Прямоугольник 4"/>
          <p:cNvSpPr>
            <a:spLocks noChangeArrowheads="1"/>
          </p:cNvSpPr>
          <p:nvPr/>
        </p:nvSpPr>
        <p:spPr bwMode="auto">
          <a:xfrm>
            <a:off x="4000500" y="1341438"/>
            <a:ext cx="492918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Сороку </a:t>
            </a:r>
            <a:r>
              <a:rPr lang="ru-RU" sz="20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белобоку</a:t>
            </a:r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трудно не узнать. Хвост сороки гораздо длинней, чем туловище, ступенчатый. Кроме того, она выделяется контрастным оперением: на спине, шее и голове перья черного цвета с металлическим отливом, а животе и частично на крыльях – белые. Длина тела сороки около 50 см, размах крыльев – 90 см. Самцы и самки не различаются окрасом оперения, но мужская половина больше размерами.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628775"/>
            <a:ext cx="3683000" cy="1139825"/>
          </a:xfrm>
        </p:spPr>
        <p:txBody>
          <a:bodyPr anchorCtr="0"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СЕРАЯ</a:t>
            </a:r>
            <a:b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ВОРОНА</a:t>
            </a:r>
          </a:p>
        </p:txBody>
      </p:sp>
      <p:pic>
        <p:nvPicPr>
          <p:cNvPr id="158723" name="Picture 4" descr="E:\Работа\Портфолио мой\соц. проекты\Покормите птиц зимой\фото\images (2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4663" y="333375"/>
            <a:ext cx="4071937" cy="3455988"/>
          </a:xfrm>
        </p:spPr>
      </p:pic>
      <p:sp>
        <p:nvSpPr>
          <p:cNvPr id="158724" name="Прямоугольник 4"/>
          <p:cNvSpPr>
            <a:spLocks noChangeArrowheads="1"/>
          </p:cNvSpPr>
          <p:nvPr/>
        </p:nvSpPr>
        <p:spPr bwMode="auto">
          <a:xfrm>
            <a:off x="468313" y="3716338"/>
            <a:ext cx="803275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Величина и облик общеизвестны. Голова, крылья и хвост черные, остальное оперение темно-серое. Широко распространена в России. От других крупных </a:t>
            </a:r>
            <a:r>
              <a:rPr lang="ru-RU" sz="24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врановых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отличается серой окраской</a:t>
            </a:r>
            <a:r>
              <a:rPr lang="ru-RU" sz="28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Вороны предпочитают селиться поблизости людей. Они всеядны: могут питаться грызунами, не упускают случая полакомиться червями и жуками или наловить рыбки.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260350"/>
            <a:ext cx="8229600" cy="2089150"/>
          </a:xfrm>
        </p:spPr>
        <p:txBody>
          <a:bodyPr anchorCtr="0"/>
          <a:lstStyle/>
          <a:p>
            <a:pPr algn="l"/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ВОРОН</a:t>
            </a:r>
          </a:p>
        </p:txBody>
      </p:sp>
      <p:sp>
        <p:nvSpPr>
          <p:cNvPr id="157699" name="Прямоугольник 4"/>
          <p:cNvSpPr>
            <a:spLocks noChangeArrowheads="1"/>
          </p:cNvSpPr>
          <p:nvPr/>
        </p:nvSpPr>
        <p:spPr bwMode="auto">
          <a:xfrm>
            <a:off x="0" y="1412875"/>
            <a:ext cx="5214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1800" u="none">
                <a:solidFill>
                  <a:schemeClr val="tx1"/>
                </a:solidFill>
                <a:effectLst/>
                <a:latin typeface="Franklin Gothic Book" pitchFamily="34" charset="0"/>
                <a:cs typeface="Arial" charset="0"/>
              </a:rPr>
              <a:t> </a:t>
            </a:r>
          </a:p>
        </p:txBody>
      </p:sp>
      <p:pic>
        <p:nvPicPr>
          <p:cNvPr id="157700" name="Picture 5" descr="E:\Работа\Портфолио мой\соц. проекты\Покормите птиц зимой\фото\images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8038" y="188913"/>
            <a:ext cx="5184775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1" name="Прямоугольник 6"/>
          <p:cNvSpPr>
            <a:spLocks noChangeArrowheads="1"/>
          </p:cNvSpPr>
          <p:nvPr/>
        </p:nvSpPr>
        <p:spPr bwMode="auto">
          <a:xfrm>
            <a:off x="250825" y="3933825"/>
            <a:ext cx="79343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 народе бытует заблуждение, заключающееся в том, что ворон – самец, а ворона – самка одного и того же вида. На самом деле, ворон – вовсе не «муж» вороны. Ворона   и ворон это два разных вида. Самцы воронов – одни из самых больших птиц в семействе. Взрослый ворон в длину достигает иногда более 60 см и весит около 1, 5 кг.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4294967295"/>
          </p:nvPr>
        </p:nvSpPr>
        <p:spPr>
          <a:xfrm flipV="1">
            <a:off x="304800" y="6500813"/>
            <a:ext cx="8686800" cy="4603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endParaRPr lang="ru-RU" sz="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	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ГАЛКА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1275" y="1412875"/>
            <a:ext cx="4968875" cy="510698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000" dirty="0"/>
              <a:t>	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Длина птицы  до 25-30 см. Окрашены полностью в черный цвет с металлическим блеском, задняя часть шеи, затылок и голова по бокам - пепельно-серые. Ноги и клюв черные. Окраски самца и самки одинаковы. Всеядны, едят насекомых, червей, семена некоторых растений, пищевые отходы человека. При полете галка часто выкрикивает свое имя: “</a:t>
            </a:r>
            <a:r>
              <a:rPr lang="ru-RU" sz="24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гал-ка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гал-ка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гал-ка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”. </a:t>
            </a:r>
          </a:p>
        </p:txBody>
      </p:sp>
      <p:pic>
        <p:nvPicPr>
          <p:cNvPr id="227332" name="Picture 4" descr="gal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92150"/>
            <a:ext cx="3744912" cy="424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847725"/>
          </a:xfrm>
        </p:spPr>
        <p:txBody>
          <a:bodyPr anchorCtr="0"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СНЕГИРЬ</a:t>
            </a:r>
          </a:p>
        </p:txBody>
      </p:sp>
      <p:pic>
        <p:nvPicPr>
          <p:cNvPr id="161795" name="Picture 10" descr="E:\Работа\Портфолио мой\соц. проекты\Покормите птиц зимой\фото\snegir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3644900"/>
            <a:ext cx="3600450" cy="2841625"/>
          </a:xfrm>
        </p:spPr>
      </p:pic>
      <p:sp>
        <p:nvSpPr>
          <p:cNvPr id="161796" name="Прямоугольник 4"/>
          <p:cNvSpPr>
            <a:spLocks noChangeArrowheads="1"/>
          </p:cNvSpPr>
          <p:nvPr/>
        </p:nvSpPr>
        <p:spPr bwMode="auto">
          <a:xfrm>
            <a:off x="539750" y="1052513"/>
            <a:ext cx="83581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Красногрудый красавец, украшение бескрайних российских белоснежных просторов. Впрочем, красавцы – только самцы. Верх головы, крылья и хвост черные. Задняя часть шеи и спина светло серые. Надхвостье и подхвостье чисто-белые. Нижняя часть тела </a:t>
            </a:r>
            <a:r>
              <a:rPr lang="ru-RU" sz="24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киноварно-красная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 У самки красный цвет замещен буровато-серым.</a:t>
            </a:r>
          </a:p>
        </p:txBody>
      </p:sp>
      <p:pic>
        <p:nvPicPr>
          <p:cNvPr id="161797" name="Picture 5" descr="снегир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3716338"/>
            <a:ext cx="4032250" cy="2879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774700"/>
          </a:xfrm>
        </p:spPr>
        <p:txBody>
          <a:bodyPr anchorCtr="0"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	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ПОПОЛЗЕНЬ</a:t>
            </a:r>
          </a:p>
        </p:txBody>
      </p:sp>
      <p:pic>
        <p:nvPicPr>
          <p:cNvPr id="162819" name="Picture 6" descr="E:\Работа\Портфолио мой\соц. проекты\Покормите птиц зимой\фото\images (6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1557338"/>
            <a:ext cx="3384550" cy="4464050"/>
          </a:xfrm>
          <a:noFill/>
        </p:spPr>
      </p:pic>
      <p:sp>
        <p:nvSpPr>
          <p:cNvPr id="162820" name="Прямоугольник 4"/>
          <p:cNvSpPr>
            <a:spLocks noChangeArrowheads="1"/>
          </p:cNvSpPr>
          <p:nvPr/>
        </p:nvSpPr>
        <p:spPr bwMode="auto">
          <a:xfrm>
            <a:off x="3708400" y="1412875"/>
            <a:ext cx="507523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Поползень не ползает, а бегает, причем очень ловко. Птица способна передвигаться по стволу вниз головой так же хорошо, как и вверх головой. Спинка голубовато-серая, брюшко – белое с примесью рыжеватых тонов. От клюва к затылку черная полоса. Бегая, поползень постоянно засовывает свой длинный клюв в каждую щелочку, трещинку в надежде</a:t>
            </a:r>
            <a:r>
              <a:rPr lang="ru-RU" sz="2400" u="none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найти семечко или зернышко</a:t>
            </a:r>
            <a:r>
              <a:rPr lang="ru-RU" sz="2400" u="none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endParaRPr lang="ru-RU" sz="2400" u="none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ПИЩУХА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6238" y="1773238"/>
            <a:ext cx="5997575" cy="4535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>
                <a:solidFill>
                  <a:srgbClr val="000099"/>
                </a:solidFill>
              </a:rPr>
              <a:t>   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Пищуха – серовато бурая птичка с белым шелковым брюшком, юрко бегающая по стволу дерева закрученной спиралью. Эта птица обычно летает и пищит. Пролетит немного, сядет, </a:t>
            </a:r>
            <a:r>
              <a:rPr lang="ru-RU" sz="24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попищит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и вновь улетит. Гнездо устраивает в полуразвалившемся дупле дерева, аккуратно скрепляя каждую ветку, выкладывая дно своего домика злаковыми и мелкими перьями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60102" name="Picture 6" descr="iCAIA7A2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789363"/>
            <a:ext cx="2520950" cy="223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3" name="Picture 7" descr="iCAAMH3M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333375"/>
            <a:ext cx="2409825" cy="1428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4" name="Picture 8" descr="пи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549275"/>
            <a:ext cx="2233613" cy="2663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r>
              <a:rPr lang="ru-RU" sz="4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БОЛЬШОЙ ПЕСТРЫЙ ДЯТЕЛ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412875"/>
            <a:ext cx="5194300" cy="47180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dirty="0">
                <a:solidFill>
                  <a:srgbClr val="000099"/>
                </a:solidFill>
                <a:effectLst/>
              </a:rPr>
              <a:t>    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Главный доктор наших лесов. Где и как его найти – знают все: и сидит он выше всех, и окрашен ярче всех. Верх тела черный, на голове и шее белые пятна, на сложенных крыльях белые полосы, подхвостье и темя красные. Сидит на стволе эта птица своеобразно, не так как все -«солдатиком».Зацепиться острыми коготками, подопрется твердым и упругим хвостом и лущит клювом шишки и кору, извлекая вредителей. Летают дятлы хорошо и быстро, однако предпочитают лазать по дереву.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 dirty="0">
              <a:effectLst/>
            </a:endParaRPr>
          </a:p>
        </p:txBody>
      </p:sp>
      <p:pic>
        <p:nvPicPr>
          <p:cNvPr id="229380" name="Picture 2" descr="E:\Работа\Портфолио мой\соц. проекты\Покормите птиц зимой\фото\0_4ee20_765b665f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1557338"/>
            <a:ext cx="32988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919162"/>
          </a:xfrm>
        </p:spPr>
        <p:txBody>
          <a:bodyPr anchorCtr="0"/>
          <a:lstStyle/>
          <a:p>
            <a:pPr algn="r"/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СВИРИСТЕЛЬ</a:t>
            </a:r>
          </a:p>
        </p:txBody>
      </p:sp>
      <p:sp>
        <p:nvSpPr>
          <p:cNvPr id="163844" name="Прямоугольник 5"/>
          <p:cNvSpPr>
            <a:spLocks noChangeArrowheads="1"/>
          </p:cNvSpPr>
          <p:nvPr/>
        </p:nvSpPr>
        <p:spPr bwMode="auto">
          <a:xfrm>
            <a:off x="3286116" y="1289050"/>
            <a:ext cx="565308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Это крупная, очень красивая птица с пушистым хохолком на голове и черным пятнышком на горле. Ее нежное оперение имеет </a:t>
            </a:r>
            <a:r>
              <a:rPr lang="ru-RU" sz="20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дымчато-розовую</a:t>
            </a:r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окраску, а темный хвостик заканчивается широкой желтой полоской. Названа она так потому, что слово «свиристель» на старорусском языке означает «громко кричать, свистеть». Песня свиристеля – нежная журчащая трель «</a:t>
            </a:r>
            <a:r>
              <a:rPr lang="ru-RU" sz="2000" u="none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сви-ри-ри-ри-ри</a:t>
            </a:r>
            <a:r>
              <a:rPr lang="ru-RU" sz="20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похожая на звучание свирели. Вот сидит эта поистине дивная пташка на ветке и щебечет, а потом нежданно-негаданно как свистнет!</a:t>
            </a:r>
          </a:p>
        </p:txBody>
      </p:sp>
      <p:pic>
        <p:nvPicPr>
          <p:cNvPr id="163847" name="Picture 7" descr="сверистель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04813"/>
            <a:ext cx="2954338" cy="2879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9" name="Picture 9" descr="сверис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2844800" cy="2016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39825"/>
          </a:xfrm>
        </p:spPr>
        <p:txBody>
          <a:bodyPr/>
          <a:lstStyle/>
          <a:p>
            <a:pPr algn="r"/>
            <a:r>
              <a:rPr lang="ru-RU" sz="4800" dirty="0">
                <a:solidFill>
                  <a:srgbClr val="993300"/>
                </a:solidFill>
                <a:latin typeface="Verdana" pitchFamily="34" charset="0"/>
              </a:rPr>
              <a:t>				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СОЙКА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8038" y="1341438"/>
            <a:ext cx="5545137" cy="481806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</a:rPr>
              <a:t>	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Сойка – своего рода «полицейский лесов»: она всегда настороже, давая знак лесным обитателям своим скрипучим голосом о появлении человек. Ее нетрудно узнать по общей рыжеватой окраске  туловища, по ярко-голубым с черным ободком пятнам у сгиба крыла, черным усам, черным концам крыльев и хвосту и по голове, на которой при тревоге заметен хохолок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>
              <a:effectLst/>
            </a:endParaRPr>
          </a:p>
        </p:txBody>
      </p:sp>
      <p:pic>
        <p:nvPicPr>
          <p:cNvPr id="275460" name="Picture 4" descr="iCAL284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3384550" cy="2663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1" name="Picture 5" descr="сой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3384550" cy="3311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ЩЕГОЛ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3938" y="1628775"/>
            <a:ext cx="5329237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Щегол - одна из самых красивых птиц, встречающихся в наших лесах. В оперении этой пташки бросаются в глаза красный лоб и горло, , а также ярко желтые полоски на черных крыльях. За такой праздничный, </a:t>
            </a:r>
            <a:r>
              <a:rPr lang="ru-RU" sz="28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щегольский</a:t>
            </a: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наряд птицу и назвали «щеглом».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lnSpc>
                <a:spcPct val="80000"/>
              </a:lnSpc>
            </a:pPr>
            <a:endParaRPr lang="ru-RU" sz="2800" dirty="0"/>
          </a:p>
        </p:txBody>
      </p:sp>
      <p:pic>
        <p:nvPicPr>
          <p:cNvPr id="236548" name="Picture 4" descr="щщщщ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3024187" cy="2879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550" name="Picture 6" descr="щегол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644900"/>
            <a:ext cx="3095625" cy="2160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551" name="Picture 7" descr="щегол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188913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ЧЕЧЕТКА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628775"/>
            <a:ext cx="5132388" cy="4530725"/>
          </a:xfrm>
        </p:spPr>
        <p:txBody>
          <a:bodyPr/>
          <a:lstStyle/>
          <a:p>
            <a:pPr lvl="1">
              <a:buFontTx/>
              <a:buNone/>
            </a:pPr>
            <a:r>
              <a:rPr lang="ru-RU" sz="2000" dirty="0">
                <a:solidFill>
                  <a:srgbClr val="000099"/>
                </a:solidFill>
              </a:rPr>
              <a:t>	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Очень маленькая птичка. Длина тела 12-15 см. Самец сверху буровато-серый, темя красное, шея и спина беловатые,  надхвостье имеет розоватый оттенок. Горло, грудь и зоб белые с розово-красным оттенком. На лбу красное пятно. Летают обычно кучными стайками с непрерывным щебетом. Голос — повторяющееся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че-че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че-че-че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чень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чееии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чив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чув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79556" name="Picture 4" descr="чечет 6"/>
          <p:cNvPicPr>
            <a:picLocks noChangeAspect="1" noChangeArrowheads="1"/>
          </p:cNvPicPr>
          <p:nvPr/>
        </p:nvPicPr>
        <p:blipFill>
          <a:blip r:embed="rId2">
            <a:lum contrast="2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213100"/>
            <a:ext cx="3889375" cy="3168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9557" name="Picture 5" descr="чечетка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188913"/>
            <a:ext cx="2089150" cy="1368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9558" name="Picture 6" descr="iCAK4FI4E"/>
          <p:cNvPicPr>
            <a:picLocks noChangeAspect="1" noChangeArrowheads="1"/>
          </p:cNvPicPr>
          <p:nvPr/>
        </p:nvPicPr>
        <p:blipFill>
          <a:blip r:embed="rId4">
            <a:lum contrast="3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76250"/>
            <a:ext cx="2808288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ЧИЖ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8038" y="1989138"/>
            <a:ext cx="5592762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</a:rPr>
              <a:t>   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Чиж – это серовато-зеленая птичка с робким характером, маленькая, тихая, неприметная. Сколько ни пытайся найти гнездо чижа среди больших зеленых лап ели – напрасно, эта птица умеет маскироваться. Свое название чиж получил за характерный «чижиный» писк, которым беспрерывно перекликаются отдельные птицы в стаях. Песня чижа довольно разнообразна и состоит как из собственных его коротких «слов и ударов», так и из подражания пению других птиц, преимущественно синиц.</a:t>
            </a:r>
          </a:p>
        </p:txBody>
      </p:sp>
      <p:pic>
        <p:nvPicPr>
          <p:cNvPr id="281605" name="Picture 5" descr="чиж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2663825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1606" name="Picture 6" descr="чиж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188913"/>
            <a:ext cx="1655763" cy="1871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1607" name="Picture 7" descr="чиж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924175"/>
            <a:ext cx="3313113" cy="2881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993300"/>
                </a:solidFill>
                <a:latin typeface="Verdana" pitchFamily="34" charset="0"/>
              </a:rPr>
              <a:t>	</a:t>
            </a:r>
            <a:r>
              <a:rPr lang="ru-RU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Обыкновенная 			    			зеленушка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6600" y="1700213"/>
            <a:ext cx="5410200" cy="44592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		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Птица размером  с толстым светлым клювом, хвост вырезанный, черный с желтыми пятнами по бокам. Самец зеленый сверху, желто-зеленый снизу, верх головы и щеки серые. Самка и молодые птицы буроватые Обитает в лесах. Осенью и зимой 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стречается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стайками. В это время нередко появляется в городах и поселках.</a:t>
            </a:r>
            <a:b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Эту птицу иногда называют “лесной канарейкой. Очень сходен их звучный позыв: “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пюйи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...” : “</a:t>
            </a:r>
            <a:r>
              <a:rPr lang="ru-RU" sz="2000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ижжж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...”. Обычно самец сидит, выпятив желтую грудь, на самой макушке елки и поет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7750" name="Picture 6" descr="зелень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3313113" cy="2881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751" name="Picture 7" descr="зеленуш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581525"/>
            <a:ext cx="2952750" cy="1860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algn="r"/>
            <a:r>
              <a:rPr lang="ru-RU" dirty="0">
                <a:solidFill>
                  <a:srgbClr val="993300"/>
                </a:solidFill>
                <a:latin typeface="Verdana" pitchFamily="34" charset="0"/>
              </a:rPr>
              <a:t> 			</a:t>
            </a:r>
            <a:r>
              <a:rPr lang="ru-RU" sz="54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ОВСЯНКА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1412875"/>
            <a:ext cx="6769100" cy="4530725"/>
          </a:xfrm>
        </p:spPr>
        <p:txBody>
          <a:bodyPr/>
          <a:lstStyle/>
          <a:p>
            <a:pPr lvl="3"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rgbClr val="000099"/>
                </a:solidFill>
              </a:rPr>
              <a:t>  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Обыкновенная овсянка — мелкая птица, хорошо узнаваемая по яркому золотисто-жёлтому оперению на голове и груди. Во времена массового использования лошадей овсянки зимой собирались возле постоялых дворов и конюшен, где кормились овсом — отсюда русское название. Зимой встречается на окраинах населённых пунктов, в убранных полях и огородах.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38596" name="Picture 4" descr="тттт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168650" cy="19446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8601" name="Picture 9" descr="гггг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213100"/>
            <a:ext cx="3170238" cy="2736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	</a:t>
            </a:r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КОРОЛЕК</a:t>
            </a:r>
            <a:endParaRPr lang="ru-RU" sz="60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138" y="1412875"/>
            <a:ext cx="5699125" cy="464661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800" dirty="0"/>
              <a:t>	 </a:t>
            </a:r>
            <a:r>
              <a:rPr lang="ru-RU" sz="20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Королек – это вторая по миниатюрности птица в мире. Живут в хвойных лесах. Там можно услышать их негромкое попискивание. На темени у королька есть яркий хохолок, который  то складывается, то опять оттопыривается на миниатюрной головке. Скорее всего, и имя свое корольки получили за такую вот «корону». На деревьях они предпочитают жить на самых верхушках. Нет королькам там конкуренции и они могут себе найти пропитание. Найти 6-7 граммов насекомых или личинок  не так просто (именно столько съедает королек за день и ровно столько же он весит сам). </a:t>
            </a:r>
          </a:p>
        </p:txBody>
      </p:sp>
      <p:pic>
        <p:nvPicPr>
          <p:cNvPr id="241668" name="Picture 4" descr="iCA0I5C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04813"/>
            <a:ext cx="2952750" cy="223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670" name="Picture 6" descr="iCACEOB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3025775" cy="2665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919163"/>
          </a:xfrm>
        </p:spPr>
        <p:txBody>
          <a:bodyPr/>
          <a:lstStyle/>
          <a:p>
            <a:r>
              <a:rPr lang="ru-RU" sz="6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щур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</a:rPr>
              <a:t>    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Щуры обитают в зоне хвойных и смешанных лесов тайги и лесотундры. В средней полосе России это птица пролетная и появляется только в осенне-зимнее время.  В природе птицы питаются: ягодами, почками деревьев, семенами диких трав, различными насекомыми. </a:t>
            </a:r>
          </a:p>
        </p:txBody>
      </p:sp>
      <p:pic>
        <p:nvPicPr>
          <p:cNvPr id="240645" name="Picture 5" descr="дддд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425" y="3860800"/>
            <a:ext cx="2808288" cy="2728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0646" name="Picture 6" descr="ддддд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4005263"/>
            <a:ext cx="3311525" cy="25193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Verdana" pitchFamily="34" charset="0"/>
              </a:rPr>
              <a:t>				</a:t>
            </a:r>
            <a:r>
              <a:rPr lang="ru-RU" sz="6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КЛЕСТЫ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1484313"/>
            <a:ext cx="5121275" cy="4897437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solidFill>
                  <a:srgbClr val="000099"/>
                </a:solidFill>
                <a:effectLst/>
              </a:rPr>
              <a:t>	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 еловых да сосновых                                                   лесах зимой можно                                                     увидеть ярких птиц с                                                     клювами крестом. Они                                                     теребят шишки, грызут                                    семена сами и кормят своих птенцов, сидящих в гнезде под густыми еловыми лапами. Не боятся февральских морозов!  Клесты ищут шишки и теребят их, а если их мало, перебираются в другие места, более урожайные</a:t>
            </a:r>
          </a:p>
        </p:txBody>
      </p:sp>
      <p:pic>
        <p:nvPicPr>
          <p:cNvPr id="288772" name="Picture 4" descr="iCARURY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60350"/>
            <a:ext cx="2159000" cy="1439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8773" name="Picture 5" descr="slide0007_imag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2060575"/>
            <a:ext cx="3744912" cy="42497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Содержимое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8353425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73162" y="195263"/>
            <a:ext cx="8686801" cy="1295400"/>
          </a:xfrm>
          <a:noFill/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kern="1200" cap="all" dirty="0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Дорогие ребята!</a:t>
            </a:r>
          </a:p>
        </p:txBody>
      </p:sp>
      <p:sp>
        <p:nvSpPr>
          <p:cNvPr id="177155" name="Содержимое 2"/>
          <p:cNvSpPr>
            <a:spLocks noGrp="1"/>
          </p:cNvSpPr>
          <p:nvPr>
            <p:ph idx="4294967295"/>
          </p:nvPr>
        </p:nvSpPr>
        <p:spPr>
          <a:xfrm>
            <a:off x="438150" y="1341438"/>
            <a:ext cx="8705850" cy="5286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dirty="0"/>
              <a:t>   </a:t>
            </a:r>
            <a:r>
              <a:rPr lang="ru-RU" sz="3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Зимой очень трудно птицам. Они ждут нашей помощи. Сделайте и развесьте кормушки. Не забывайте подсыпать корм. Нерегулярное наполнение кормушки может вызвать гибель привыкших к подкормке пернатых. Птицы – наши друзья! Весной они нас отблагодарят.</a:t>
            </a:r>
            <a:br>
              <a:rPr lang="ru-RU" sz="3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492375"/>
            <a:ext cx="8435975" cy="4032250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 видать в лесу дорожек,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Зерен в поле не найти.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 жалей для птичек крошек,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Надо их в мороз спасти!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Им ведь надо очень мало: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Воробью насыпь пшена,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Угости синичку салом – 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Чтоб вернулась к нам весна.</a:t>
            </a:r>
          </a:p>
          <a:p>
            <a:pPr>
              <a:lnSpc>
                <a:spcPct val="9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9012" name="Picture 4" descr="покорми пти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463" y="2492375"/>
            <a:ext cx="2652712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9014" name="Picture 6" descr="iCAZS43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232025" cy="1584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 descr="iCA246SD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260350"/>
            <a:ext cx="2663825" cy="2089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7" name="Picture 9" descr="iCAG0RUH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188913"/>
            <a:ext cx="3168650" cy="2160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90600"/>
          </a:xfrm>
        </p:spPr>
        <p:txBody>
          <a:bodyPr/>
          <a:lstStyle/>
          <a:p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ПАМЯТКА </a:t>
            </a:r>
            <a:b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«КАК ПОДКАРМЛИВАТЬ ПТИЦ»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Развешивайте кормушки в спокойных для птиц местах.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Следите, чтобы корм в кормушке был постоянно.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Кормушки нужно держать в чистоте.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Следите, чтобы в кормушке не было снега.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Помните, что основные зимние корма: семечки арбуза, дыни, тыквы, пшеничные отруби, овсяные хлопья, пшено, семена подсолнечника (не жаренные, не солёные), сушёные ягоды боярышника, шиповника, крошки белого хлеба, несолёное свиное сало, говяжий жир. 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603B14"/>
              </a:buClr>
              <a:buSzPct val="80000"/>
              <a:buFont typeface="Wingdings" pitchFamily="2" charset="2"/>
              <a:buChar char="v"/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Нельзя давать чёрный хлеб.</a:t>
            </a:r>
          </a:p>
          <a:p>
            <a:pPr>
              <a:lnSpc>
                <a:spcPct val="90000"/>
              </a:lnSpc>
            </a:pP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275" y="274638"/>
            <a:ext cx="3313113" cy="2001837"/>
          </a:xfrm>
        </p:spPr>
        <p:txBody>
          <a:bodyPr/>
          <a:lstStyle/>
          <a:p>
            <a:pPr algn="l"/>
            <a:r>
              <a:rPr lang="ru-RU" sz="3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Большая синица</a:t>
            </a:r>
            <a:br>
              <a:rPr lang="ru-RU" sz="3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Лазоревка</a:t>
            </a:r>
            <a:br>
              <a:rPr lang="ru-RU" sz="3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Гаичка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2349500"/>
            <a:ext cx="4535487" cy="4508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Нежареные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семена подсолнечника и тыквы, арбуза и дыни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Орехи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Кусочки несолёного сала, мяса и жира - нанизываются на бечевку, которая вешается на ветку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Крошки чёрствого пшеничного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хлеба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ru-RU" sz="1600" dirty="0">
              <a:effectLst/>
            </a:endParaRPr>
          </a:p>
        </p:txBody>
      </p:sp>
      <p:pic>
        <p:nvPicPr>
          <p:cNvPr id="209924" name="Picture 4" descr="Lazorevka-t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3240088" cy="2447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25" name="Picture 5" descr="большая си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3240088" cy="2482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26" name="Picture 6" descr="zhiv_kr_2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050" y="1052513"/>
            <a:ext cx="1847850" cy="1419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274638"/>
            <a:ext cx="5410200" cy="1498600"/>
          </a:xfrm>
        </p:spPr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Домовый воробей</a:t>
            </a:r>
            <a:b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Полевой воробей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4300" y="2060575"/>
            <a:ext cx="4762500" cy="43926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Нежареные</a:t>
            </a: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семена подсолнуха и тыквы, арбуза и дыни, клесты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Пшено, просо, овес, пшеница, геркулес (сырые!) 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Крошки чёрствого пшеничного хлеба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11972" name="Picture 4" descr="домовый вороб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3529013" cy="3024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973" name="Picture 5" descr="полевой вороб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4221163"/>
            <a:ext cx="2376488" cy="2305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7175" y="1268413"/>
            <a:ext cx="4546600" cy="1008062"/>
          </a:xfrm>
        </p:spPr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Снегирь</a:t>
            </a:r>
            <a:b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Свиристель</a:t>
            </a:r>
            <a:r>
              <a:rPr lang="ru-RU" sz="36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folHlink"/>
                </a:solidFill>
                <a:latin typeface="Comic Sans MS" pitchFamily="66" charset="0"/>
              </a:rPr>
              <a:t/>
            </a:r>
            <a:br>
              <a:rPr lang="ru-RU" sz="3600" dirty="0">
                <a:solidFill>
                  <a:schemeClr val="folHlink"/>
                </a:solidFill>
                <a:latin typeface="Comic Sans MS" pitchFamily="66" charset="0"/>
              </a:rPr>
            </a:br>
            <a:endParaRPr lang="ru-RU" sz="2000" dirty="0"/>
          </a:p>
        </p:txBody>
      </p:sp>
      <p:pic>
        <p:nvPicPr>
          <p:cNvPr id="214019" name="Picture 3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3671887" cy="2736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020" name="Picture 4" descr="2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3500438"/>
            <a:ext cx="3240088" cy="2881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40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067175" y="1989138"/>
            <a:ext cx="4752975" cy="409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Пучки сорных трав - лебеды, крапивы, конского щавеля, лопуха </a:t>
            </a: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Гроздья ягод калины, рябины, черной и красной бузины</a:t>
            </a:r>
            <a:b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009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Семена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клена и ясеня</a:t>
            </a:r>
          </a:p>
          <a:p>
            <a:pPr>
              <a:lnSpc>
                <a:spcPct val="80000"/>
              </a:lnSpc>
            </a:pPr>
            <a:endParaRPr lang="ru-RU" sz="2800" dirty="0">
              <a:solidFill>
                <a:srgbClr val="00009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675" y="277813"/>
            <a:ext cx="5699125" cy="1139825"/>
          </a:xfrm>
        </p:spPr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Чиж</a:t>
            </a:r>
            <a:b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Зеленушка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9838" y="1600200"/>
            <a:ext cx="4906962" cy="4530725"/>
          </a:xfrm>
        </p:spPr>
        <p:txBody>
          <a:bodyPr/>
          <a:lstStyle/>
          <a:p>
            <a:r>
              <a:rPr lang="ru-RU" sz="2800" i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Нежареные</a:t>
            </a:r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семена подсолнечника </a:t>
            </a:r>
          </a:p>
          <a:p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Пшено, просо, овес пшеница, геркулес (сырые!) </a:t>
            </a:r>
          </a:p>
          <a:p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Пучки сорных трав </a:t>
            </a:r>
          </a:p>
          <a:p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Гроздья ягод калины, рябины, черной и красной бузины</a:t>
            </a:r>
          </a:p>
          <a:p>
            <a:r>
              <a:rPr lang="ru-RU" sz="2800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Крошки пшеничного хлеба</a:t>
            </a:r>
          </a:p>
        </p:txBody>
      </p:sp>
      <p:pic>
        <p:nvPicPr>
          <p:cNvPr id="216068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3168650" cy="2519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069" name="Picture 5" descr="zelenush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005263"/>
            <a:ext cx="2952750" cy="2305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277813"/>
            <a:ext cx="3240087" cy="1139825"/>
          </a:xfrm>
        </p:spPr>
        <p:txBody>
          <a:bodyPr/>
          <a:lstStyle/>
          <a:p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Поползень</a:t>
            </a:r>
            <a:b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Дятел</a:t>
            </a:r>
            <a:b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Сойка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pic>
        <p:nvPicPr>
          <p:cNvPr id="218116" name="Picture 4" descr="art829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952750" cy="2449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3563938" y="1628775"/>
            <a:ext cx="3744912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FontTx/>
              <a:buChar char="•"/>
            </a:pPr>
            <a:r>
              <a:rPr lang="ru-RU" sz="2400" i="1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Нежареные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семена подсолнечника и тыквы, арбуза и дыни</a:t>
            </a:r>
          </a:p>
          <a:p>
            <a:pPr algn="l">
              <a:buFontTx/>
              <a:buChar char="•"/>
            </a:pP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Орехи, желуди</a:t>
            </a:r>
          </a:p>
          <a:p>
            <a:pPr algn="l">
              <a:buFontTx/>
              <a:buChar char="•"/>
            </a:pP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Кусочки несолёного сала, мяса и жира - нанизываются на бечевку, которая вешается на ветку</a:t>
            </a:r>
          </a:p>
          <a:p>
            <a:pPr algn="l">
              <a:buFontTx/>
              <a:buChar char="•"/>
            </a:pP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Крошки чёрствого пшеничного хлеба</a:t>
            </a:r>
          </a:p>
          <a:p>
            <a:pPr algn="l"/>
            <a:endParaRPr lang="ru-RU" sz="2400" u="none" dirty="0">
              <a:solidFill>
                <a:srgbClr val="000099"/>
              </a:solidFill>
              <a:effectLst/>
            </a:endParaRPr>
          </a:p>
          <a:p>
            <a:pPr algn="l"/>
            <a:endParaRPr lang="ru-RU" sz="1800" u="none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  <p:pic>
        <p:nvPicPr>
          <p:cNvPr id="218118" name="Picture 6" descr="CAG9UBW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3500438"/>
            <a:ext cx="2374900" cy="2881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9" name="Picture 7" descr="сой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260350"/>
            <a:ext cx="2089150" cy="2881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277813"/>
            <a:ext cx="3024187" cy="1139825"/>
          </a:xfrm>
        </p:spPr>
        <p:txBody>
          <a:bodyPr/>
          <a:lstStyle/>
          <a:p>
            <a:pPr algn="l"/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Щегол</a:t>
            </a:r>
            <a:b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Чечётка</a:t>
            </a:r>
          </a:p>
        </p:txBody>
      </p:sp>
      <p:pic>
        <p:nvPicPr>
          <p:cNvPr id="220163" name="Picture 3" descr="chego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2374900" cy="27352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0164" name="Picture 4" descr="чечет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3168650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3059113" y="1484313"/>
            <a:ext cx="3313112" cy="251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ru-RU" sz="2400" u="none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Пучки сорных трав </a:t>
            </a:r>
          </a:p>
          <a:p>
            <a:pPr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ru-RU" sz="2400" u="none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Пшено, просо, овес пшеница, геркулес (сырые!)</a:t>
            </a:r>
          </a:p>
          <a:p>
            <a:pPr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ru-RU" sz="2400" u="none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800" u="none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166" name="Rectangle 6"/>
          <p:cNvSpPr>
            <a:spLocks noChangeArrowheads="1"/>
          </p:cNvSpPr>
          <p:nvPr/>
        </p:nvSpPr>
        <p:spPr bwMode="auto">
          <a:xfrm>
            <a:off x="4932363" y="3429000"/>
            <a:ext cx="3600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sz="3200" b="1" u="none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Черный дрозд</a:t>
            </a:r>
          </a:p>
        </p:txBody>
      </p:sp>
      <p:sp>
        <p:nvSpPr>
          <p:cNvPr id="220167" name="Rectangle 7"/>
          <p:cNvSpPr>
            <a:spLocks noChangeArrowheads="1"/>
          </p:cNvSpPr>
          <p:nvPr/>
        </p:nvSpPr>
        <p:spPr bwMode="auto">
          <a:xfrm>
            <a:off x="3563938" y="4941888"/>
            <a:ext cx="218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ru-RU" sz="1800" u="none">
                <a:solidFill>
                  <a:schemeClr val="tx1"/>
                </a:solidFill>
                <a:effectLst/>
                <a:latin typeface="Garamond" pitchFamily="18" charset="0"/>
              </a:rPr>
              <a:t> </a:t>
            </a:r>
            <a:r>
              <a:rPr lang="ru-RU" sz="2800" u="none">
                <a:solidFill>
                  <a:schemeClr val="tx1"/>
                </a:solidFill>
                <a:effectLst/>
                <a:latin typeface="Garamond" pitchFamily="18" charset="0"/>
              </a:rPr>
              <a:t>Яблоки</a:t>
            </a:r>
          </a:p>
        </p:txBody>
      </p:sp>
      <p:pic>
        <p:nvPicPr>
          <p:cNvPr id="220168" name="Picture 8" descr="дроз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4292600"/>
            <a:ext cx="3384550" cy="2376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ГАЛЕРЕЯ  КОРМУШЕК</a:t>
            </a:r>
          </a:p>
        </p:txBody>
      </p:sp>
      <p:pic>
        <p:nvPicPr>
          <p:cNvPr id="8" name="Picture 2" descr="E:\Работа\Портфолио мой\соц. проекты\Покормите птиц зимой\фото\Kormushki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188" y="1484313"/>
            <a:ext cx="8064500" cy="50403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rmAutofit/>
          </a:bodyPr>
          <a:lstStyle/>
          <a:p>
            <a:endParaRPr lang="ru-RU"/>
          </a:p>
        </p:txBody>
      </p:sp>
      <p:pic>
        <p:nvPicPr>
          <p:cNvPr id="4" name="Picture 4" descr="C:\Documents and Settings\Administrator\Мои документы\Мои рисунки\птицы\kormushka_iz_molochnogo_paketa_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500063"/>
            <a:ext cx="4249738" cy="5429250"/>
          </a:xfrm>
        </p:spPr>
      </p:pic>
      <p:pic>
        <p:nvPicPr>
          <p:cNvPr id="5" name="Picture 3" descr="C:\Documents and Settings\Administrator\Мои документы\Мои рисунки\птицы\kormusak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692150"/>
            <a:ext cx="424815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rmAutofit/>
          </a:bodyPr>
          <a:lstStyle/>
          <a:p>
            <a:endParaRPr lang="ru-RU"/>
          </a:p>
        </p:txBody>
      </p:sp>
      <p:pic>
        <p:nvPicPr>
          <p:cNvPr id="4" name="Содержимое 3" descr="da093a52-1585-498e-8396-dc9c4096c720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88" y="428625"/>
            <a:ext cx="3684587" cy="3429000"/>
          </a:xfrm>
        </p:spPr>
      </p:pic>
      <p:pic>
        <p:nvPicPr>
          <p:cNvPr id="2053" name="Picture 5" descr="C:\Documents and Settings\Administrator\Мои документы\Мои рисунки\птицы\c45c39996d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4813" y="428625"/>
            <a:ext cx="4572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C:\Documents and Settings\Administrator\Мои документы\Мои рисунки\птицы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4143375"/>
            <a:ext cx="367347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endParaRPr lang="ru-RU" sz="2400" b="1" i="1"/>
          </a:p>
        </p:txBody>
      </p:sp>
      <p:pic>
        <p:nvPicPr>
          <p:cNvPr id="191491" name="Picture 3" descr="кормушка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188913"/>
            <a:ext cx="4537075" cy="3381375"/>
          </a:xfrm>
        </p:spPr>
      </p:pic>
      <p:pic>
        <p:nvPicPr>
          <p:cNvPr id="191492" name="Picture 4" descr="кормушка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7900" y="260350"/>
            <a:ext cx="4105275" cy="2949575"/>
          </a:xfrm>
        </p:spPr>
      </p:pic>
      <p:pic>
        <p:nvPicPr>
          <p:cNvPr id="191493" name="Picture 5" descr="кормушка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3500438"/>
            <a:ext cx="4537075" cy="3357562"/>
          </a:xfrm>
        </p:spPr>
      </p:pic>
      <p:pic>
        <p:nvPicPr>
          <p:cNvPr id="191494" name="Picture 6" descr="кормушки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7900" y="3357563"/>
            <a:ext cx="4176713" cy="34163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effectLst/>
                <a:latin typeface="Times New Roman" pitchFamily="18" charset="0"/>
                <a:cs typeface="Times New Roman" pitchFamily="18" charset="0"/>
              </a:rPr>
              <a:t>Декоративные кормушки</a:t>
            </a:r>
          </a:p>
        </p:txBody>
      </p:sp>
      <p:pic>
        <p:nvPicPr>
          <p:cNvPr id="194563" name="Picture 3" descr="декоркормушка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4608512" cy="2952750"/>
          </a:xfrm>
        </p:spPr>
      </p:pic>
      <p:pic>
        <p:nvPicPr>
          <p:cNvPr id="194564" name="Picture 4" descr="декоркормушка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06925" y="981075"/>
            <a:ext cx="4537075" cy="2735263"/>
          </a:xfrm>
        </p:spPr>
      </p:pic>
      <p:pic>
        <p:nvPicPr>
          <p:cNvPr id="194565" name="Picture 5" descr="Кормушка для птиц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0163" y="3573463"/>
            <a:ext cx="3854450" cy="3024187"/>
          </a:xfrm>
        </p:spPr>
      </p:pic>
      <p:pic>
        <p:nvPicPr>
          <p:cNvPr id="194566" name="Picture 6" descr="670f65a08029bfa0c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4032250" cy="28082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Покормите птиц зимой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Покормите птиц зимой!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Пусть со всех концов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 вам слетятся, как  домой, 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Стайки на крыльцо.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Сколько гибнет их – не счесть, 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Видеть тяжело,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 ведь в нашем сердце есть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для птиц тепло.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Приучите птиц в мороз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 своему окну.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Чтоб без песен не пришлось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Нам встречать весну.</a:t>
            </a:r>
          </a:p>
          <a:p>
            <a:endParaRPr lang="ru-RU" sz="2000" dirty="0">
              <a:solidFill>
                <a:srgbClr val="000099"/>
              </a:solidFill>
            </a:endParaRPr>
          </a:p>
        </p:txBody>
      </p:sp>
      <p:pic>
        <p:nvPicPr>
          <p:cNvPr id="242692" name="Рисунок 4" descr="Снегир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36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2696" name="Picture 8" descr="iCAI3NX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1341438"/>
            <a:ext cx="3960813" cy="2517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699" name="Picture 11" descr="iCAQJHY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4221163"/>
            <a:ext cx="3311525" cy="2376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45125"/>
            <a:ext cx="8229600" cy="863600"/>
          </a:xfrm>
        </p:spPr>
        <p:txBody>
          <a:bodyPr/>
          <a:lstStyle/>
          <a:p>
            <a:r>
              <a:rPr lang="ru-RU" sz="40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</a:p>
        </p:txBody>
      </p:sp>
      <p:pic>
        <p:nvPicPr>
          <p:cNvPr id="302084" name="Picture 4" descr="0_4952f_c8a9b662_X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0275" y="476250"/>
            <a:ext cx="7281863" cy="489743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sng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sng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1099</TotalTime>
  <Words>1259</Words>
  <Application>Microsoft Office PowerPoint</Application>
  <PresentationFormat>Экран (4:3)</PresentationFormat>
  <Paragraphs>129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Склон</vt:lpstr>
      <vt:lpstr>В гостях у зимующих птиц</vt:lpstr>
      <vt:lpstr>Слайд 2</vt:lpstr>
      <vt:lpstr>Слайд 3</vt:lpstr>
      <vt:lpstr>Зимующие птицы России</vt:lpstr>
      <vt:lpstr>Слайд 5</vt:lpstr>
      <vt:lpstr>Зимующие птицы нашего края</vt:lpstr>
      <vt:lpstr>Посмотрите и скажите, кого вы здесь видите?</vt:lpstr>
      <vt:lpstr>Слайд 8</vt:lpstr>
      <vt:lpstr>Слайд 9</vt:lpstr>
      <vt:lpstr>Слайд 10</vt:lpstr>
      <vt:lpstr>ВОРОБЕЙ</vt:lpstr>
      <vt:lpstr>ДОМОВОЙ ВОРОБЕЙ</vt:lpstr>
      <vt:lpstr>ПОЛЕВОЙ ВОРОБЕЙ</vt:lpstr>
      <vt:lpstr> БОЛЬШАЯ СИНИЦА</vt:lpstr>
      <vt:lpstr>СИНИЦА ХОХЛАТАЯ</vt:lpstr>
      <vt:lpstr>ГАИЧКА БУРОГОЛОВАЯ</vt:lpstr>
      <vt:lpstr>ЛАЗОРЕВКА</vt:lpstr>
      <vt:lpstr>   СОРОКА</vt:lpstr>
      <vt:lpstr>СЕРАЯ ВОРОНА</vt:lpstr>
      <vt:lpstr>ВОРОН</vt:lpstr>
      <vt:lpstr>   ГАЛКА</vt:lpstr>
      <vt:lpstr>СНЕГИРЬ</vt:lpstr>
      <vt:lpstr>   ПОПОЛЗЕНЬ</vt:lpstr>
      <vt:lpstr>ПИЩУХА</vt:lpstr>
      <vt:lpstr>БОЛЬШОЙ ПЕСТРЫЙ ДЯТЕЛ</vt:lpstr>
      <vt:lpstr>СВИРИСТЕЛЬ</vt:lpstr>
      <vt:lpstr>     СОЙКА</vt:lpstr>
      <vt:lpstr> ЩЕГОЛ</vt:lpstr>
      <vt:lpstr> ЧЕЧЕТКА</vt:lpstr>
      <vt:lpstr>    ЧИЖ</vt:lpstr>
      <vt:lpstr> Обыкновенная           зеленушка</vt:lpstr>
      <vt:lpstr>    ОВСЯНКА</vt:lpstr>
      <vt:lpstr>  КОРОЛЕК</vt:lpstr>
      <vt:lpstr>щур</vt:lpstr>
      <vt:lpstr>    КЛЕСТЫ</vt:lpstr>
      <vt:lpstr>Слайд 36</vt:lpstr>
      <vt:lpstr>Дорогие ребята!</vt:lpstr>
      <vt:lpstr>Слайд 38</vt:lpstr>
      <vt:lpstr>ПАМЯТКА  «КАК ПОДКАРМЛИВАТЬ ПТИЦ»</vt:lpstr>
      <vt:lpstr>Большая синица Лазоревка Гаичка</vt:lpstr>
      <vt:lpstr>Домовый воробей Полевой воробей</vt:lpstr>
      <vt:lpstr>Снегирь Свиристель   </vt:lpstr>
      <vt:lpstr>Чиж Зеленушка</vt:lpstr>
      <vt:lpstr>Поползень Дятел Сойка</vt:lpstr>
      <vt:lpstr>Щегол Чечётка</vt:lpstr>
      <vt:lpstr>ГАЛЕРЕЯ  КОРМУШЕК</vt:lpstr>
      <vt:lpstr>Слайд 47</vt:lpstr>
      <vt:lpstr>Слайд 48</vt:lpstr>
      <vt:lpstr>Слайд 49</vt:lpstr>
      <vt:lpstr>Декоративные кормушки</vt:lpstr>
      <vt:lpstr>Покормите птиц зимой</vt:lpstr>
      <vt:lpstr>СПАСИБО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Идёт зима дорогами, крадётся, как лиса. Покрыто всё сугробами: наш город и леса.</dc:title>
  <dc:creator>-</dc:creator>
  <cp:lastModifiedBy>123</cp:lastModifiedBy>
  <cp:revision>80</cp:revision>
  <dcterms:created xsi:type="dcterms:W3CDTF">2008-01-13T19:35:05Z</dcterms:created>
  <dcterms:modified xsi:type="dcterms:W3CDTF">2024-03-27T05:40:50Z</dcterms:modified>
</cp:coreProperties>
</file>